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98" r:id="rId3"/>
    <p:sldId id="299" r:id="rId4"/>
    <p:sldId id="300" r:id="rId5"/>
    <p:sldId id="279" r:id="rId6"/>
    <p:sldId id="304" r:id="rId7"/>
    <p:sldId id="306" r:id="rId8"/>
    <p:sldId id="323" r:id="rId9"/>
    <p:sldId id="321" r:id="rId10"/>
    <p:sldId id="322" r:id="rId11"/>
    <p:sldId id="305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85"/>
    <p:restoredTop sz="94674"/>
  </p:normalViewPr>
  <p:slideViewPr>
    <p:cSldViewPr snapToGrid="0" snapToObjects="1">
      <p:cViewPr varScale="1">
        <p:scale>
          <a:sx n="123" d="100"/>
          <a:sy n="123" d="100"/>
        </p:scale>
        <p:origin x="13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75446-D689-6E4B-AB28-A843D8B0E5C2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02F5E-1A54-CC46-83BA-024417F87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51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S: sentence</a:t>
            </a:r>
          </a:p>
          <a:p>
            <a:r>
              <a:rPr lang="en-US" dirty="0"/>
              <a:t>NP: noun phrase</a:t>
            </a:r>
          </a:p>
          <a:p>
            <a:r>
              <a:rPr lang="en-US" dirty="0"/>
              <a:t>VP: verb phrase</a:t>
            </a:r>
          </a:p>
          <a:p>
            <a:r>
              <a:rPr lang="en-US" dirty="0"/>
              <a:t>PP: prepositional phrase</a:t>
            </a:r>
          </a:p>
          <a:p>
            <a:r>
              <a:rPr lang="en-US" dirty="0" err="1"/>
              <a:t>Det</a:t>
            </a:r>
            <a:r>
              <a:rPr lang="en-US" dirty="0"/>
              <a:t>: determiner</a:t>
            </a:r>
          </a:p>
          <a:p>
            <a:r>
              <a:rPr lang="en-US" dirty="0"/>
              <a:t>N: noun</a:t>
            </a:r>
          </a:p>
          <a:p>
            <a:r>
              <a:rPr lang="en-US" dirty="0"/>
              <a:t>V: verb</a:t>
            </a:r>
          </a:p>
          <a:p>
            <a:r>
              <a:rPr lang="en-US" dirty="0"/>
              <a:t>P: preposition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02F5E-1A54-CC46-83BA-024417F87B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81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C39E-7704-7D41-B42D-B71833D52E9F}" type="datetime1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70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7238-03A5-C14C-A4E1-974E0A1854BB}" type="datetime1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21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3F00-67B0-C548-BCC9-BEAF87187F88}" type="datetime1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399ED-07A1-F643-A456-FCF24947ADEC}" type="datetime1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2B6C-138E-DA43-9E98-DF95D368DE87}" type="datetime1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75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C29B-4A49-8F4E-A94E-940E5AEE1AB1}" type="datetime1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26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3842-C28A-F14C-9BBB-B5FE3EB97427}" type="datetime1">
              <a:rPr lang="en-US" smtClean="0"/>
              <a:t>10/14/20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02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BD5A-B361-AB43-A9CF-D515CC7E16F2}" type="datetime1">
              <a:rPr lang="en-US" smtClean="0"/>
              <a:t>10/14/20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52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67A6E-F1F9-3745-816D-8A85D05656E5}" type="datetime1">
              <a:rPr lang="en-US" smtClean="0"/>
              <a:t>10/14/20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29A12-EE2D-E44E-B938-493F6358BE29}" type="datetime1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26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999C-007D-F14E-88F5-8DF7AEDBC06E}" type="datetime1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33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E9212-C78C-EA4E-8E6F-CB50268F8E2C}" type="datetime1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50BAF-B14D-FA4F-818A-079D73CD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7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CS246: Information Retrieval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Junghoo “John” Cho</a:t>
            </a:r>
          </a:p>
          <a:p>
            <a:r>
              <a:rPr lang="en-US" dirty="0"/>
              <a:t>UCLA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F7F43-507D-4545-9C68-CC8D3EAD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25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F1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Single metric combining precision and recall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𝐹</m:t>
                    </m:r>
                    <m:r>
                      <a:rPr lang="en-US" b="0" i="1" smtClean="0">
                        <a:latin typeface="Cambria Math" charset="0"/>
                      </a:rPr>
                      <m:t>1=2∙</m:t>
                    </m:r>
                    <m:f>
                      <m:fPr>
                        <m:ctrlPr>
                          <a:rPr lang="mr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f>
                          <m:fPr>
                            <m:ctrlPr>
                              <a:rPr lang="mr-I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charset="0"/>
                              </a:rPr>
                              <m:t>𝑃</m:t>
                            </m:r>
                          </m:den>
                        </m:f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f>
                          <m:fPr>
                            <m:ctrlPr>
                              <a:rPr lang="mr-I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charset="0"/>
                              </a:rPr>
                              <m:t>𝑅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</a:rPr>
                      <m:t>(0</m:t>
                    </m:r>
                    <m:r>
                      <a:rPr lang="en-US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b="0" i="1" dirty="0" smtClean="0">
                        <a:latin typeface="Cambria Math" charset="0"/>
                      </a:rPr>
                      <m:t>𝐹</m:t>
                    </m:r>
                    <m:r>
                      <a:rPr lang="en-US" b="0" i="1" dirty="0" smtClean="0">
                        <a:latin typeface="Cambria Math" charset="0"/>
                      </a:rPr>
                      <m:t>1≤1)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“Harmonic mean” of precision and recall</a:t>
                </a:r>
              </a:p>
              <a:p>
                <a:r>
                  <a:rPr lang="en-US" dirty="0"/>
                  <a:t>General F score is a “weighted version” of F1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𝐹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f>
                          <m:fPr>
                            <m:ctrlPr>
                              <a:rPr lang="mr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charset="0"/>
                              </a:rPr>
                              <m:t>𝑃</m:t>
                            </m:r>
                          </m:den>
                        </m:f>
                        <m:r>
                          <a:rPr lang="en-US" i="1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(1−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  <m:f>
                          <m:fPr>
                            <m:ctrlPr>
                              <a:rPr lang="mr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charset="0"/>
                              </a:rPr>
                              <m:t>𝑅</m:t>
                            </m:r>
                          </m:den>
                        </m:f>
                      </m:den>
                    </m:f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𝑃𝑅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dirty="0"/>
                  <a:t>       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  <m:r>
                      <a:rPr lang="en-US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mr-IN" b="0" i="1" dirty="0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FCCD1-7FA4-FD4C-A762-F34470CC0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81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Get Relevant Pages </a:t>
            </a:r>
            <a:r>
              <a:rPr lang="en-US" i="1" dirty="0"/>
              <a:t>R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How do we obtain the set of relevant pages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𝑅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Option 1: Ask Arturo!!!</a:t>
                </a:r>
              </a:p>
              <a:p>
                <a:r>
                  <a:rPr lang="en-US" dirty="0"/>
                  <a:t>Option 2</a:t>
                </a:r>
              </a:p>
              <a:p>
                <a:pPr lvl="1"/>
                <a:r>
                  <a:rPr lang="en-US" dirty="0"/>
                  <a:t>Collect a large set of real queries and “relevant” pages from users</a:t>
                </a:r>
              </a:p>
              <a:p>
                <a:pPr lvl="1"/>
                <a:r>
                  <a:rPr lang="en-US" dirty="0"/>
                  <a:t>Evaluate the system based the collected “benchmark dataset” or “golden dataset”</a:t>
                </a:r>
              </a:p>
              <a:p>
                <a:r>
                  <a:rPr lang="en-US" dirty="0"/>
                  <a:t>Search engines dedicate enormous resources to build a high-quality benchmark dataset</a:t>
                </a:r>
              </a:p>
              <a:p>
                <a:pPr lvl="1"/>
                <a:r>
                  <a:rPr lang="en-US" dirty="0"/>
                  <a:t>Effectiveness of their system heavily depends on the quality of their benchmark data</a:t>
                </a:r>
              </a:p>
              <a:p>
                <a:pPr lvl="1"/>
                <a:r>
                  <a:rPr lang="en-US" dirty="0"/>
                  <a:t>Evaluation of IR system is fundamentally a </a:t>
                </a:r>
                <a:r>
                  <a:rPr lang="en-US" i="1" dirty="0"/>
                  <a:t>subjective</a:t>
                </a:r>
                <a:r>
                  <a:rPr lang="en-US" dirty="0"/>
                  <a:t> and </a:t>
                </a:r>
                <a:r>
                  <a:rPr lang="en-US" i="1" dirty="0"/>
                  <a:t>empirical</a:t>
                </a:r>
                <a:r>
                  <a:rPr lang="en-US" dirty="0"/>
                  <a:t> task, requiring human judgement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7BE19-9617-A344-8DAC-245D1B8E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8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IR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ＭＳ Ｐゴシック" charset="-128"/>
                  </a:rPr>
                  <a:t>Document: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charset="0"/>
                            <a:ea typeface="ＭＳ Ｐゴシック" charset="-128"/>
                          </a:rPr>
                          <m:t>𝑑</m:t>
                        </m:r>
                      </m:e>
                      <m:sub>
                        <m:r>
                          <a:rPr lang="en-US" altLang="en-US" i="1">
                            <a:latin typeface="Cambria Math" charset="0"/>
                            <a:ea typeface="ＭＳ Ｐゴシック" charset="-128"/>
                          </a:rPr>
                          <m:t>𝑖</m:t>
                        </m:r>
                      </m:sub>
                    </m:sSub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=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charset="0"/>
                            <a:ea typeface="ＭＳ Ｐゴシック" charset="-128"/>
                          </a:rPr>
                          <m:t>𝑤</m:t>
                        </m:r>
                      </m:e>
                      <m:sub>
                        <m:r>
                          <a:rPr lang="en-US" altLang="en-US" i="1">
                            <a:latin typeface="Cambria Math" charset="0"/>
                            <a:ea typeface="ＭＳ Ｐゴシック" charset="-128"/>
                          </a:rPr>
                          <m:t>𝑖</m:t>
                        </m:r>
                        <m:r>
                          <a:rPr lang="en-US" altLang="en-US" i="1">
                            <a:latin typeface="Cambria Math" charset="0"/>
                            <a:ea typeface="ＭＳ Ｐゴシック" charset="-128"/>
                          </a:rPr>
                          <m:t>1</m:t>
                        </m:r>
                      </m:sub>
                    </m:sSub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, 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charset="0"/>
                            <a:ea typeface="ＭＳ Ｐゴシック" charset="-128"/>
                          </a:rPr>
                          <m:t>𝑤</m:t>
                        </m:r>
                      </m:e>
                      <m:sub>
                        <m:r>
                          <a:rPr lang="en-US" altLang="en-US" i="1">
                            <a:latin typeface="Cambria Math" charset="0"/>
                            <a:ea typeface="ＭＳ Ｐゴシック" charset="-128"/>
                          </a:rPr>
                          <m:t>𝑖</m:t>
                        </m:r>
                        <m:r>
                          <a:rPr lang="en-US" altLang="en-US" i="1">
                            <a:latin typeface="Cambria Math" charset="0"/>
                            <a:ea typeface="ＭＳ Ｐゴシック" charset="-128"/>
                          </a:rPr>
                          <m:t>2</m:t>
                        </m:r>
                      </m:sub>
                    </m:sSub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, …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charset="0"/>
                            <a:ea typeface="ＭＳ Ｐゴシック" charset="-128"/>
                          </a:rPr>
                          <m:t>𝑤</m:t>
                        </m:r>
                      </m:e>
                      <m:sub>
                        <m:r>
                          <a:rPr lang="en-US" altLang="en-US" i="1">
                            <a:latin typeface="Cambria Math" charset="0"/>
                            <a:ea typeface="ＭＳ Ｐゴシック" charset="-128"/>
                          </a:rPr>
                          <m:t>𝑖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charset="0"/>
                                <a:ea typeface="ＭＳ Ｐゴシック" charset="-128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charset="0"/>
                                <a:ea typeface="ＭＳ Ｐゴシック" charset="-128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 </m:t>
                    </m:r>
                  </m:oMath>
                </a14:m>
                <a:endParaRPr lang="en-US" altLang="en-US" dirty="0">
                  <a:ea typeface="ＭＳ Ｐゴシック" charset="-128"/>
                </a:endParaRPr>
              </a:p>
              <a:p>
                <a:r>
                  <a:rPr lang="en-US" altLang="en-US" dirty="0">
                    <a:ea typeface="ＭＳ Ｐゴシック" charset="-128"/>
                  </a:rPr>
                  <a:t>Collection: 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𝐶</m:t>
                    </m:r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={ 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charset="0"/>
                            <a:ea typeface="ＭＳ Ｐゴシック" charset="-128"/>
                          </a:rPr>
                          <m:t>𝑑</m:t>
                        </m:r>
                      </m:e>
                      <m:sub>
                        <m:r>
                          <a:rPr lang="en-US" altLang="en-US" i="1">
                            <a:latin typeface="Cambria Math" charset="0"/>
                            <a:ea typeface="ＭＳ Ｐゴシック" charset="-128"/>
                          </a:rPr>
                          <m:t>1</m:t>
                        </m:r>
                      </m:sub>
                    </m:sSub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,…, 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charset="0"/>
                            <a:ea typeface="ＭＳ Ｐゴシック" charset="-128"/>
                          </a:rPr>
                          <m:t>𝑑</m:t>
                        </m:r>
                      </m:e>
                      <m:sub>
                        <m:r>
                          <a:rPr lang="en-US" altLang="en-US" b="0" i="1" smtClean="0">
                            <a:latin typeface="Cambria Math" charset="0"/>
                            <a:ea typeface="ＭＳ Ｐゴシック" charset="-128"/>
                          </a:rPr>
                          <m:t>𝑁</m:t>
                        </m:r>
                      </m:sub>
                    </m:sSub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 }</m:t>
                    </m:r>
                  </m:oMath>
                </a14:m>
                <a:endParaRPr lang="en-US" altLang="en-US" dirty="0">
                  <a:ea typeface="ＭＳ Ｐゴシック" charset="-128"/>
                </a:endParaRPr>
              </a:p>
              <a:p>
                <a:r>
                  <a:rPr lang="en-US" altLang="en-US" dirty="0">
                    <a:ea typeface="ＭＳ Ｐゴシック" charset="-128"/>
                  </a:rPr>
                  <a:t>Query: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</a:rPr>
                      <m:t>𝑞</m:t>
                    </m:r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=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charset="0"/>
                            <a:ea typeface="ＭＳ Ｐゴシック" charset="-128"/>
                          </a:rPr>
                          <m:t>𝑤</m:t>
                        </m:r>
                      </m:e>
                      <m:sub>
                        <m:r>
                          <a:rPr lang="en-US" altLang="en-US" i="1">
                            <a:latin typeface="Cambria Math" charset="0"/>
                            <a:ea typeface="ＭＳ Ｐゴシック" charset="-128"/>
                          </a:rPr>
                          <m:t>1</m:t>
                        </m:r>
                      </m:sub>
                    </m:sSub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,…, 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charset="0"/>
                            <a:ea typeface="ＭＳ Ｐゴシック" charset="-128"/>
                          </a:rPr>
                          <m:t>𝑤</m:t>
                        </m:r>
                      </m:e>
                      <m:sub>
                        <m:r>
                          <a:rPr lang="en-US" altLang="en-US" i="1">
                            <a:latin typeface="Cambria Math" charset="0"/>
                            <a:ea typeface="ＭＳ Ｐゴシック" charset="-128"/>
                          </a:rPr>
                          <m:t>𝑙</m:t>
                        </m:r>
                      </m:sub>
                    </m:sSub>
                  </m:oMath>
                </a14:m>
                <a:endParaRPr lang="en-US" altLang="en-US" dirty="0">
                  <a:ea typeface="ＭＳ Ｐゴシック" charset="-128"/>
                </a:endParaRPr>
              </a:p>
              <a:p>
                <a:r>
                  <a:rPr lang="en-US" altLang="en-US" dirty="0">
                    <a:ea typeface="ＭＳ Ｐゴシック" charset="-128"/>
                  </a:rPr>
                  <a:t>Compute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𝑅</m:t>
                    </m:r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′(</m:t>
                    </m:r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𝑞</m:t>
                    </m:r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)</m:t>
                    </m:r>
                  </m:oMath>
                </a14:m>
                <a:endParaRPr lang="en-US" altLang="en-US" dirty="0">
                  <a:ea typeface="ＭＳ Ｐゴシック" charset="-128"/>
                </a:endParaRPr>
              </a:p>
              <a:p>
                <a:r>
                  <a:rPr lang="en-US" altLang="en-US" dirty="0">
                    <a:ea typeface="ＭＳ Ｐゴシック" charset="-128"/>
                  </a:rPr>
                  <a:t>Q: How can the system compute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𝑅</m:t>
                    </m:r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′(</m:t>
                    </m:r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</a:rPr>
                      <m:t>𝑞</m:t>
                    </m:r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</a:rPr>
                      <m:t>)</m:t>
                    </m:r>
                  </m:oMath>
                </a14:m>
                <a:r>
                  <a:rPr lang="en-US" altLang="en-US" dirty="0">
                    <a:ea typeface="ＭＳ Ｐゴシック" charset="-128"/>
                    <a:cs typeface="Cambria Math" charset="0"/>
                  </a:rPr>
                  <a:t>? </a:t>
                </a:r>
                <a:br>
                  <a:rPr lang="en-US" altLang="en-US" dirty="0">
                    <a:ea typeface="ＭＳ Ｐゴシック" charset="-128"/>
                    <a:cs typeface="Cambria Math" charset="0"/>
                  </a:rPr>
                </a:br>
                <a:r>
                  <a:rPr lang="en-US" altLang="en-US" dirty="0">
                    <a:ea typeface="ＭＳ Ｐゴシック" charset="-128"/>
                    <a:cs typeface="Cambria Math" charset="0"/>
                  </a:rPr>
                  <a:t>     How can we formulate this task as a </a:t>
                </a:r>
                <a:r>
                  <a:rPr lang="en-US" altLang="en-US" i="1" dirty="0">
                    <a:ea typeface="ＭＳ Ｐゴシック" charset="-128"/>
                    <a:cs typeface="Cambria Math" charset="0"/>
                  </a:rPr>
                  <a:t>computational problem</a:t>
                </a:r>
                <a:r>
                  <a:rPr lang="en-US" altLang="en-US" dirty="0">
                    <a:ea typeface="ＭＳ Ｐゴシック" charset="-128"/>
                    <a:cs typeface="Cambria Math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7BCC1-4DE7-194E-8599-78457E91D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84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as a Decision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ea typeface="Cambria Math" charset="0"/>
                    <a:cs typeface="Cambria Math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𝑞</m:t>
                    </m:r>
                  </m:oMath>
                </a14:m>
                <a:r>
                  <a:rPr lang="en-US" dirty="0">
                    <a:ea typeface="Cambria Math" charset="0"/>
                    <a:cs typeface="Cambria Math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∀</m:t>
                    </m:r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𝑑</m:t>
                    </m:r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𝐶</m:t>
                    </m:r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 </m:t>
                    </m:r>
                  </m:oMath>
                </a14:m>
                <a:r>
                  <a:rPr lang="en-US" dirty="0"/>
                  <a:t>decide whether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𝑑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𝑞</m:t>
                        </m:r>
                      </m:e>
                    </m:d>
                  </m:oMath>
                </a14:m>
                <a:endParaRPr lang="en-US" b="0" dirty="0">
                  <a:ea typeface="Cambria Math" charset="0"/>
                  <a:cs typeface="Cambria Math" charset="0"/>
                </a:endParaRPr>
              </a:p>
              <a:p>
                <a:r>
                  <a:rPr lang="en-US" dirty="0"/>
                  <a:t>More formally, we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𝑞</m:t>
                        </m:r>
                      </m:e>
                    </m:d>
                  </m:oMath>
                </a14:m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=1}</m:t>
                    </m:r>
                  </m:oMath>
                </a14:m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𝑞</m:t>
                        </m:r>
                      </m:e>
                    </m:d>
                    <m:r>
                      <a:rPr lang="is-IS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{0,1}</m:t>
                    </m:r>
                  </m:oMath>
                </a14:m>
                <a:r>
                  <a:rPr lang="en-US" dirty="0"/>
                  <a:t> is a binary classifier</a:t>
                </a:r>
              </a:p>
              <a:p>
                <a:r>
                  <a:rPr lang="en-US" dirty="0"/>
                  <a:t>Q: How can we build the classifier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𝑞</m:t>
                        </m:r>
                      </m:e>
                    </m:d>
                    <m:r>
                      <a:rPr lang="is-IS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{0,1}</m:t>
                    </m:r>
                  </m:oMath>
                </a14:m>
                <a:r>
                  <a:rPr lang="en-US" dirty="0"/>
                  <a:t> 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8412B-52C5-5E46-B59B-6D65DCE3D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10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Problem: Ideal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Apply natural language processing (NLP) algorithms to “understand” the “meaning” of the document and the query and decide whether they are relevant</a:t>
            </a:r>
          </a:p>
          <a:p>
            <a:r>
              <a:rPr lang="en-US" dirty="0"/>
              <a:t>Q: To understand the meaning of a sentence, what do we need to do?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EAF02-E6E5-884A-B9F2-56F51319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9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4315215" y="1283934"/>
            <a:ext cx="7661755" cy="2589905"/>
            <a:chOff x="4315215" y="1283934"/>
            <a:chExt cx="7661755" cy="2589905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15215" y="1283934"/>
              <a:ext cx="2172045" cy="2543706"/>
            </a:xfrm>
            <a:prstGeom prst="rect">
              <a:avLst/>
            </a:prstGeom>
          </p:spPr>
        </p:pic>
        <p:sp>
          <p:nvSpPr>
            <p:cNvPr id="54" name="Content Placeholder 2"/>
            <p:cNvSpPr txBox="1">
              <a:spLocks/>
            </p:cNvSpPr>
            <p:nvPr/>
          </p:nvSpPr>
          <p:spPr>
            <a:xfrm>
              <a:off x="7582107" y="3331219"/>
              <a:ext cx="3438269" cy="54262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sz="3200" dirty="0" err="1">
                  <a:solidFill>
                    <a:srgbClr val="00B050"/>
                  </a:solidFill>
                </a:rPr>
                <a:t>Semantic</a:t>
              </a:r>
              <a:r>
                <a:rPr lang="de-DE" sz="3200" dirty="0">
                  <a:solidFill>
                    <a:srgbClr val="00B050"/>
                  </a:solidFill>
                </a:rPr>
                <a:t> </a:t>
              </a:r>
              <a:r>
                <a:rPr lang="de-DE" sz="3200" dirty="0" err="1">
                  <a:solidFill>
                    <a:srgbClr val="00B050"/>
                  </a:solidFill>
                </a:rPr>
                <a:t>analysis</a:t>
              </a:r>
              <a:endParaRPr lang="de-DE" sz="3200" dirty="0">
                <a:solidFill>
                  <a:srgbClr val="00B050"/>
                </a:solidFill>
              </a:endParaRPr>
            </a:p>
            <a:p>
              <a:pPr marL="0" indent="0">
                <a:buNone/>
              </a:pPr>
              <a:endParaRPr lang="en-US" sz="3200" dirty="0">
                <a:solidFill>
                  <a:srgbClr val="00B050"/>
                </a:solidFill>
              </a:endParaRPr>
            </a:p>
          </p:txBody>
        </p:sp>
        <p:sp>
          <p:nvSpPr>
            <p:cNvPr id="55" name="Content Placeholder 2"/>
            <p:cNvSpPr txBox="1">
              <a:spLocks/>
            </p:cNvSpPr>
            <p:nvPr/>
          </p:nvSpPr>
          <p:spPr>
            <a:xfrm>
              <a:off x="6634973" y="2778281"/>
              <a:ext cx="5341997" cy="519716"/>
            </a:xfrm>
            <a:prstGeom prst="rect">
              <a:avLst/>
            </a:prstGeom>
            <a:ln w="19050">
              <a:solidFill>
                <a:srgbClr val="00B050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rgbClr val="00B050"/>
                  </a:solidFill>
                </a:rPr>
                <a:t>Girl(a), Dog(b), Park</a:t>
              </a:r>
              <a:r>
                <a:rPr lang="de-DE" dirty="0">
                  <a:solidFill>
                    <a:srgbClr val="00B050"/>
                  </a:solidFill>
                </a:rPr>
                <a:t>(c), </a:t>
              </a:r>
              <a:r>
                <a:rPr lang="de-DE" dirty="0" err="1">
                  <a:solidFill>
                    <a:srgbClr val="00B050"/>
                  </a:solidFill>
                </a:rPr>
                <a:t>Saw</a:t>
              </a:r>
              <a:r>
                <a:rPr lang="de-DE" dirty="0">
                  <a:solidFill>
                    <a:srgbClr val="00B050"/>
                  </a:solidFill>
                </a:rPr>
                <a:t>(a, b, c)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NLP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503" y="5495583"/>
            <a:ext cx="6662351" cy="5592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  A     girl   saw  the    dog  in  the   park.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94503" y="4716560"/>
            <a:ext cx="11808941" cy="779023"/>
            <a:chOff x="294503" y="4716560"/>
            <a:chExt cx="11808941" cy="779023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294503" y="4716560"/>
              <a:ext cx="11808941" cy="5592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3200" dirty="0" err="1">
                  <a:solidFill>
                    <a:schemeClr val="accent5">
                      <a:lumMod val="75000"/>
                    </a:schemeClr>
                  </a:solidFill>
                </a:rPr>
                <a:t>Det</a:t>
              </a:r>
              <a:r>
                <a:rPr lang="en-US" sz="3200" dirty="0">
                  <a:solidFill>
                    <a:schemeClr val="accent5">
                      <a:lumMod val="75000"/>
                    </a:schemeClr>
                  </a:solidFill>
                </a:rPr>
                <a:t>     N        V    </a:t>
              </a:r>
              <a:r>
                <a:rPr lang="en-US" sz="3200" dirty="0" err="1">
                  <a:solidFill>
                    <a:schemeClr val="accent5">
                      <a:lumMod val="75000"/>
                    </a:schemeClr>
                  </a:solidFill>
                </a:rPr>
                <a:t>Det</a:t>
              </a:r>
              <a:r>
                <a:rPr lang="en-US" sz="3200" dirty="0">
                  <a:solidFill>
                    <a:schemeClr val="accent5">
                      <a:lumMod val="75000"/>
                    </a:schemeClr>
                  </a:solidFill>
                </a:rPr>
                <a:t>   N    P   </a:t>
              </a:r>
              <a:r>
                <a:rPr lang="en-US" sz="3200" dirty="0" err="1">
                  <a:solidFill>
                    <a:schemeClr val="accent5">
                      <a:lumMod val="75000"/>
                    </a:schemeClr>
                  </a:solidFill>
                </a:rPr>
                <a:t>Det</a:t>
              </a:r>
              <a:r>
                <a:rPr lang="en-US" sz="3200" dirty="0">
                  <a:solidFill>
                    <a:schemeClr val="accent5">
                      <a:lumMod val="75000"/>
                    </a:schemeClr>
                  </a:solidFill>
                </a:rPr>
                <a:t>     N     Lexical analysis (POS tagging)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710119" y="5252936"/>
              <a:ext cx="0" cy="24264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542141" y="5252935"/>
              <a:ext cx="0" cy="24264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543038" y="5252934"/>
              <a:ext cx="0" cy="24264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263849" y="5252934"/>
              <a:ext cx="0" cy="24264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021730" y="5252934"/>
              <a:ext cx="0" cy="24264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656044" y="5243764"/>
              <a:ext cx="0" cy="24264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278001" y="5243763"/>
              <a:ext cx="0" cy="24264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198973" y="5243762"/>
              <a:ext cx="0" cy="24264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6761448" y="1485156"/>
            <a:ext cx="4956460" cy="1104130"/>
            <a:chOff x="6761448" y="1485156"/>
            <a:chExt cx="4956460" cy="1104130"/>
          </a:xfrm>
        </p:grpSpPr>
        <p:sp>
          <p:nvSpPr>
            <p:cNvPr id="57" name="Content Placeholder 2"/>
            <p:cNvSpPr txBox="1">
              <a:spLocks/>
            </p:cNvSpPr>
            <p:nvPr/>
          </p:nvSpPr>
          <p:spPr>
            <a:xfrm>
              <a:off x="8194907" y="2030057"/>
              <a:ext cx="1912603" cy="5592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3200" dirty="0">
                  <a:solidFill>
                    <a:srgbClr val="7030A0"/>
                  </a:solidFill>
                </a:rPr>
                <a:t>Inference</a:t>
              </a:r>
            </a:p>
          </p:txBody>
        </p:sp>
        <p:sp>
          <p:nvSpPr>
            <p:cNvPr id="58" name="Content Placeholder 2"/>
            <p:cNvSpPr txBox="1">
              <a:spLocks/>
            </p:cNvSpPr>
            <p:nvPr/>
          </p:nvSpPr>
          <p:spPr>
            <a:xfrm>
              <a:off x="6761448" y="1485156"/>
              <a:ext cx="4956460" cy="519716"/>
            </a:xfrm>
            <a:prstGeom prst="rect">
              <a:avLst/>
            </a:prstGeom>
            <a:ln w="19050">
              <a:solidFill>
                <a:srgbClr val="7030A0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dirty="0" err="1">
                  <a:solidFill>
                    <a:srgbClr val="7030A0"/>
                  </a:solidFill>
                </a:rPr>
                <a:t>Saw</a:t>
              </a:r>
              <a:r>
                <a:rPr lang="de-DE" dirty="0">
                  <a:solidFill>
                    <a:srgbClr val="7030A0"/>
                  </a:solidFill>
                </a:rPr>
                <a:t>(a, _, _) =&gt; </a:t>
              </a:r>
              <a:r>
                <a:rPr lang="de-DE" dirty="0" err="1">
                  <a:solidFill>
                    <a:srgbClr val="7030A0"/>
                  </a:solidFill>
                </a:rPr>
                <a:t>Had</a:t>
              </a:r>
              <a:r>
                <a:rPr lang="de-DE" dirty="0">
                  <a:solidFill>
                    <a:srgbClr val="7030A0"/>
                  </a:solidFill>
                </a:rPr>
                <a:t>(a, b), Eye(b)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74159" y="1975489"/>
            <a:ext cx="10796915" cy="2768510"/>
            <a:chOff x="774159" y="1975489"/>
            <a:chExt cx="10796915" cy="2768510"/>
          </a:xfrm>
        </p:grpSpPr>
        <p:grpSp>
          <p:nvGrpSpPr>
            <p:cNvPr id="51" name="Group 50"/>
            <p:cNvGrpSpPr/>
            <p:nvPr/>
          </p:nvGrpSpPr>
          <p:grpSpPr>
            <a:xfrm>
              <a:off x="774159" y="1975489"/>
              <a:ext cx="10796915" cy="2768510"/>
              <a:chOff x="774159" y="1975489"/>
              <a:chExt cx="10796915" cy="2768510"/>
            </a:xfrm>
          </p:grpSpPr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838200" y="3937537"/>
                <a:ext cx="6662351" cy="5592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3200" dirty="0">
                    <a:solidFill>
                      <a:srgbClr val="FF0000"/>
                    </a:solidFill>
                  </a:rPr>
                  <a:t>NP                      NP                  NP</a:t>
                </a:r>
              </a:p>
            </p:txBody>
          </p:sp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5022415" y="3269842"/>
                <a:ext cx="652849" cy="5592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3200" dirty="0">
                    <a:solidFill>
                      <a:srgbClr val="FF0000"/>
                    </a:solidFill>
                  </a:rPr>
                  <a:t>PP</a:t>
                </a:r>
              </a:p>
            </p:txBody>
          </p:sp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2369846" y="1975489"/>
                <a:ext cx="346384" cy="5592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3200">
                    <a:solidFill>
                      <a:srgbClr val="FF0000"/>
                    </a:solidFill>
                  </a:rPr>
                  <a:t>S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3744194" y="2618944"/>
                <a:ext cx="652849" cy="5592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3200" dirty="0">
                    <a:solidFill>
                      <a:srgbClr val="FF0000"/>
                    </a:solidFill>
                  </a:rPr>
                  <a:t>VP</a:t>
                </a: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flipH="1">
                <a:off x="774159" y="4496766"/>
                <a:ext cx="128081" cy="247233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3373197" y="4455515"/>
                <a:ext cx="128081" cy="247233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5491449" y="4462421"/>
                <a:ext cx="128081" cy="247233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endCxn id="5" idx="0"/>
              </p:cNvCxnSpPr>
              <p:nvPr/>
            </p:nvCxnSpPr>
            <p:spPr>
              <a:xfrm>
                <a:off x="5972236" y="4468331"/>
                <a:ext cx="226738" cy="24822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3811959" y="4461425"/>
                <a:ext cx="226738" cy="24822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314641" y="4475643"/>
                <a:ext cx="226738" cy="24822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4656046" y="3711811"/>
                <a:ext cx="490311" cy="101206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5487188" y="3731555"/>
                <a:ext cx="168088" cy="24822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4257499" y="3004332"/>
                <a:ext cx="821854" cy="321892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2792085" y="2345742"/>
                <a:ext cx="922954" cy="38004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1210962" y="2397372"/>
                <a:ext cx="1083102" cy="145829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3444610" y="3750122"/>
                <a:ext cx="110826" cy="21821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2634889" y="3731555"/>
                <a:ext cx="427627" cy="101244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Content Placeholder 2"/>
              <p:cNvSpPr txBox="1">
                <a:spLocks/>
              </p:cNvSpPr>
              <p:nvPr/>
            </p:nvSpPr>
            <p:spPr>
              <a:xfrm>
                <a:off x="6731344" y="3968336"/>
                <a:ext cx="4839730" cy="5592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3200" dirty="0">
                    <a:solidFill>
                      <a:srgbClr val="FF0000"/>
                    </a:solidFill>
                  </a:rPr>
                  <a:t>Syntactic analysis (parsing)</a:t>
                </a:r>
              </a:p>
            </p:txBody>
          </p:sp>
        </p:grpSp>
        <p:sp>
          <p:nvSpPr>
            <p:cNvPr id="63" name="Content Placeholder 2"/>
            <p:cNvSpPr txBox="1">
              <a:spLocks/>
            </p:cNvSpPr>
            <p:nvPr/>
          </p:nvSpPr>
          <p:spPr>
            <a:xfrm>
              <a:off x="2960277" y="3289590"/>
              <a:ext cx="652849" cy="5592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3200">
                  <a:solidFill>
                    <a:srgbClr val="FF0000"/>
                  </a:solidFill>
                </a:rPr>
                <a:t>VP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 flipH="1">
              <a:off x="3539517" y="3004332"/>
              <a:ext cx="294383" cy="3268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5ECA83-062B-FB45-991B-457A0BF1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8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NLP: How Well Can We Do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Unfortunately, NLP is very, very hard</a:t>
            </a:r>
          </a:p>
          <a:p>
            <a:pPr lvl="1"/>
            <a:r>
              <a:rPr lang="en-US" dirty="0"/>
              <a:t>Lack of “background knowledge”</a:t>
            </a:r>
          </a:p>
          <a:p>
            <a:pPr lvl="2"/>
            <a:r>
              <a:rPr lang="en-US" dirty="0"/>
              <a:t>A girl is a female, a park is an outdoor space, </a:t>
            </a:r>
            <a:r>
              <a:rPr lang="mr-IN" dirty="0"/>
              <a:t>…</a:t>
            </a:r>
            <a:r>
              <a:rPr lang="en-US" dirty="0"/>
              <a:t>: How can a computer know this?</a:t>
            </a:r>
          </a:p>
          <a:p>
            <a:pPr lvl="1"/>
            <a:r>
              <a:rPr lang="en-US" dirty="0"/>
              <a:t>Many ambiguities</a:t>
            </a:r>
          </a:p>
          <a:p>
            <a:pPr lvl="2"/>
            <a:r>
              <a:rPr lang="en-US" dirty="0"/>
              <a:t>Was the girl in the park? Or the dog? Or both?</a:t>
            </a:r>
          </a:p>
          <a:p>
            <a:r>
              <a:rPr lang="en-US" dirty="0"/>
              <a:t>Ambiguities: example</a:t>
            </a:r>
          </a:p>
          <a:p>
            <a:pPr lvl="1"/>
            <a:r>
              <a:rPr lang="en-US" dirty="0"/>
              <a:t>POS: saw can be a verb or a noun. What is it?</a:t>
            </a:r>
          </a:p>
          <a:p>
            <a:pPr lvl="1"/>
            <a:r>
              <a:rPr lang="en-US" dirty="0"/>
              <a:t>Word sense: Saw has many meanings. What is it?</a:t>
            </a:r>
          </a:p>
          <a:p>
            <a:pPr lvl="1"/>
            <a:r>
              <a:rPr lang="en-US" dirty="0"/>
              <a:t>Parsing: “in the park” what does it modify?</a:t>
            </a:r>
          </a:p>
          <a:p>
            <a:pPr lvl="1"/>
            <a:r>
              <a:rPr lang="en-US" dirty="0"/>
              <a:t>Semantic: “the park” exactly what park?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DADAA-7CFE-D446-8E46-769EF336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84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NLP: Current State of 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POS tagging: ~ 98% accuracy</a:t>
            </a:r>
          </a:p>
          <a:p>
            <a:r>
              <a:rPr lang="en-US" dirty="0"/>
              <a:t>Syntactic parsing: ~ 97%</a:t>
            </a:r>
          </a:p>
          <a:p>
            <a:r>
              <a:rPr lang="en-US" dirty="0"/>
              <a:t>Semantic analysis: partial “success” in very limited domains</a:t>
            </a:r>
          </a:p>
          <a:p>
            <a:pPr lvl="1"/>
            <a:r>
              <a:rPr lang="en-US" dirty="0"/>
              <a:t>Named entity recognition, Entity-relation extraction, sentiment analysis, </a:t>
            </a:r>
            <a:r>
              <a:rPr lang="mr-IN" dirty="0"/>
              <a:t>…</a:t>
            </a:r>
            <a:r>
              <a:rPr lang="en-US" dirty="0"/>
              <a:t> (~ 90%)</a:t>
            </a:r>
          </a:p>
          <a:p>
            <a:r>
              <a:rPr lang="en-US" dirty="0"/>
              <a:t>Inference: still very early stage</a:t>
            </a:r>
          </a:p>
          <a:p>
            <a:pPr lvl="1"/>
            <a:r>
              <a:rPr lang="en-US" dirty="0"/>
              <a:t>How do we represent “knowledge” and “inference rules”?</a:t>
            </a:r>
          </a:p>
          <a:p>
            <a:pPr lvl="2"/>
            <a:r>
              <a:rPr lang="en-US" dirty="0"/>
              <a:t>Ontology mismatch problem</a:t>
            </a:r>
          </a:p>
          <a:p>
            <a:pPr lvl="2"/>
            <a:r>
              <a:rPr lang="en-US" dirty="0"/>
              <a:t>Where do we obtain an ontology?</a:t>
            </a:r>
          </a:p>
          <a:p>
            <a:r>
              <a:rPr lang="en-US" dirty="0"/>
              <a:t>NLP is too premature to fully understand the meaning of a sentence yet</a:t>
            </a:r>
          </a:p>
          <a:p>
            <a:pPr lvl="1"/>
            <a:r>
              <a:rPr lang="en-US" dirty="0"/>
              <a:t>For search, only </a:t>
            </a:r>
            <a:r>
              <a:rPr lang="en-US" i="1" dirty="0"/>
              <a:t>shallow</a:t>
            </a:r>
            <a:r>
              <a:rPr lang="en-US" dirty="0"/>
              <a:t> NLP techniques are used as of now (if any)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3CEB46-33C4-AA4E-9553-3F98BF0AA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7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for an “IR Model”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Q: What can we do? Any way to solve the IR problem?</a:t>
            </a:r>
          </a:p>
          <a:p>
            <a:r>
              <a:rPr lang="en-US" dirty="0"/>
              <a:t>Formulate the IR problem as a </a:t>
            </a:r>
            <a:r>
              <a:rPr lang="en-US" i="1" dirty="0"/>
              <a:t>simpler computational problem</a:t>
            </a:r>
            <a:r>
              <a:rPr lang="en-US" dirty="0"/>
              <a:t> based on simplifying assumption(s)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61163A-B503-7F47-BC2E-CC248533D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57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Simplifying Assumption: Bag of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Consider each document as a “bag of words”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“bag” vs “set”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Ignore word ordering. Just keep word count</a:t>
            </a:r>
          </a:p>
          <a:p>
            <a:r>
              <a:rPr lang="en-US" altLang="en-US" dirty="0">
                <a:ea typeface="ＭＳ Ｐゴシック" charset="-128"/>
              </a:rPr>
              <a:t>Consider queries </a:t>
            </a:r>
            <a:r>
              <a:rPr lang="en-US" altLang="en-US">
                <a:ea typeface="ＭＳ Ｐゴシック" charset="-128"/>
              </a:rPr>
              <a:t>as a bag </a:t>
            </a:r>
            <a:r>
              <a:rPr lang="en-US" altLang="en-US" dirty="0">
                <a:ea typeface="ＭＳ Ｐゴシック" charset="-128"/>
              </a:rPr>
              <a:t>of words</a:t>
            </a:r>
          </a:p>
          <a:p>
            <a:r>
              <a:rPr lang="en-US" altLang="en-US" dirty="0">
                <a:ea typeface="ＭＳ Ｐゴシック" charset="-128"/>
              </a:rPr>
              <a:t>Great oversimplification, but works well enough in many cases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“John loves only Jane” vs “Only John loves Jane”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The limitation still shows up on current search engines</a:t>
            </a:r>
          </a:p>
          <a:p>
            <a:r>
              <a:rPr lang="en-US" altLang="en-US" dirty="0">
                <a:ea typeface="ＭＳ Ｐゴシック" charset="-128"/>
              </a:rPr>
              <a:t>Still, how do we match documents and queries?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F98A8-33F4-C148-974A-0954ADC5F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04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 issues a “keyword” query</a:t>
            </a:r>
          </a:p>
          <a:p>
            <a:r>
              <a:rPr lang="en-US" dirty="0"/>
              <a:t>System returns “relevant” pages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77" y="3313671"/>
            <a:ext cx="5640104" cy="21974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4501804"/>
            <a:ext cx="2130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information </a:t>
            </a:r>
            <a:r>
              <a:rPr lang="en-US" dirty="0"/>
              <a:t>retrieval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947" y="1597904"/>
            <a:ext cx="4762853" cy="480677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EFA391-B346-3242-8F15-E22FCCBB3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9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Simplifying Assumption: Boolean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ＭＳ Ｐゴシック" charset="-128"/>
                  </a:rPr>
                  <a:t>Return the documents that contain the words in the query</a:t>
                </a:r>
              </a:p>
              <a:p>
                <a:pPr lvl="1"/>
                <a:r>
                  <a:rPr lang="en-US" altLang="en-US" dirty="0">
                    <a:ea typeface="ＭＳ Ｐゴシック" charset="-128"/>
                  </a:rPr>
                  <a:t>“Boolean assumption”: a document is either “relevant” or “irrelevant”</a:t>
                </a:r>
              </a:p>
              <a:p>
                <a:pPr lvl="2"/>
                <a:r>
                  <a:rPr lang="en-US" altLang="en-US" dirty="0">
                    <a:ea typeface="ＭＳ Ｐゴシック" charset="-128"/>
                  </a:rPr>
                  <a:t>No notion of “ranking”</a:t>
                </a:r>
              </a:p>
              <a:p>
                <a:pPr lvl="1"/>
                <a:r>
                  <a:rPr lang="en-US" altLang="en-US" dirty="0">
                    <a:ea typeface="ＭＳ Ｐゴシック" charset="-128"/>
                  </a:rPr>
                  <a:t>Simplest “model” for information retrieval</a:t>
                </a:r>
              </a:p>
              <a:p>
                <a:r>
                  <a:rPr lang="en-US" altLang="en-US" dirty="0">
                    <a:ea typeface="ＭＳ Ｐゴシック" charset="-128"/>
                  </a:rPr>
                  <a:t>Q: How to find and return matching documents?</a:t>
                </a:r>
              </a:p>
              <a:p>
                <a:pPr lvl="1"/>
                <a:r>
                  <a:rPr lang="en-US" altLang="en-US" dirty="0">
                    <a:ea typeface="ＭＳ Ｐゴシック" charset="-128"/>
                  </a:rPr>
                  <a:t>Basic algorithm?</a:t>
                </a:r>
              </a:p>
              <a:p>
                <a:pPr lvl="1"/>
                <a:r>
                  <a:rPr lang="en-US" altLang="en-US" dirty="0">
                    <a:ea typeface="ＭＳ Ｐゴシック" charset="-128"/>
                  </a:rPr>
                  <a:t>Useful data structure?</a:t>
                </a:r>
              </a:p>
              <a:p>
                <a:r>
                  <a:rPr lang="en-US" dirty="0"/>
                  <a:t>Scalability problem</a:t>
                </a:r>
              </a:p>
              <a:p>
                <a:pPr lvl="1"/>
                <a:r>
                  <a:rPr lang="en-US" dirty="0"/>
                  <a:t>Takes too long to run. Any way to speed up the computation?</a:t>
                </a:r>
              </a:p>
              <a:p>
                <a:r>
                  <a:rPr lang="en-US" dirty="0"/>
                  <a:t>Q: What is the key information that we need to compute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𝑅</m:t>
                    </m:r>
                    <m:r>
                      <a:rPr lang="en-US" i="1">
                        <a:latin typeface="Cambria Math" charset="0"/>
                      </a:rPr>
                      <m:t>′(</m:t>
                    </m:r>
                    <m:r>
                      <a:rPr lang="en-US" i="1">
                        <a:latin typeface="Cambria Math" charset="0"/>
                      </a:rPr>
                      <m:t>𝑞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altLang="en-US" dirty="0">
                  <a:ea typeface="ＭＳ Ｐゴシック" charset="-128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 b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C29F1-F7A0-B848-AC45-DD88DBC2C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9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Inverted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>
                <a:ea typeface="ＭＳ Ｐゴシック" charset="-128"/>
              </a:rPr>
              <a:t>Allows quick lookup of document ids with a particular word</a:t>
            </a:r>
          </a:p>
          <a:p>
            <a:endParaRPr lang="en-US" altLang="en-US" dirty="0"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Q: How can we use this to answer </a:t>
            </a:r>
            <a:r>
              <a:rPr lang="ja-JP" altLang="en-US" dirty="0">
                <a:ea typeface="ＭＳ Ｐゴシック" charset="-128"/>
              </a:rPr>
              <a:t>“</a:t>
            </a:r>
            <a:r>
              <a:rPr lang="en-US" altLang="ja-JP" dirty="0">
                <a:ea typeface="ＭＳ Ｐゴシック" charset="-128"/>
              </a:rPr>
              <a:t>UCLA Physics</a:t>
            </a:r>
            <a:r>
              <a:rPr lang="ja-JP" altLang="en-US" dirty="0">
                <a:ea typeface="ＭＳ Ｐゴシック" charset="-128"/>
              </a:rPr>
              <a:t>”</a:t>
            </a:r>
            <a:r>
              <a:rPr lang="en-US" altLang="ja-JP" dirty="0">
                <a:ea typeface="ＭＳ Ｐゴシック" charset="-128"/>
              </a:rPr>
              <a:t>?</a:t>
            </a:r>
            <a:endParaRPr lang="en-US" altLang="en-US" dirty="0">
              <a:ea typeface="ＭＳ Ｐゴシック" charset="-128"/>
            </a:endParaRPr>
          </a:p>
          <a:p>
            <a:endParaRPr lang="en-US" dirty="0"/>
          </a:p>
        </p:txBody>
      </p:sp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1350523" y="2613499"/>
            <a:ext cx="289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000" dirty="0">
                <a:ea typeface="Gulim" charset="-127"/>
              </a:rPr>
              <a:t>lexicon/dictionary </a:t>
            </a:r>
            <a:r>
              <a:rPr lang="en-US" altLang="ko-KR" sz="2000" i="1" dirty="0">
                <a:ea typeface="Gulim" charset="-127"/>
              </a:rPr>
              <a:t>V</a:t>
            </a:r>
          </a:p>
        </p:txBody>
      </p:sp>
      <p:graphicFrame>
        <p:nvGraphicFramePr>
          <p:cNvPr id="6" name="Group 99"/>
          <p:cNvGraphicFramePr>
            <a:graphicFrameLocks noGrp="1"/>
          </p:cNvGraphicFramePr>
          <p:nvPr/>
        </p:nvGraphicFramePr>
        <p:xfrm>
          <a:off x="4550923" y="2842098"/>
          <a:ext cx="3048000" cy="457200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Gill Sans MT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Gill Sans MT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Gill Sans MT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Gill Sans MT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Gill Sans MT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Gill Sans MT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112523" y="428989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112523" y="474709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249049" y="3299298"/>
            <a:ext cx="9678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>
                <a:ea typeface="Gulim" charset="-127"/>
              </a:rPr>
              <a:t>Stanford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325248" y="3832699"/>
            <a:ext cx="793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>
                <a:ea typeface="Gulim" charset="-127"/>
              </a:rPr>
              <a:t>UCLA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401448" y="4366099"/>
            <a:ext cx="577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>
                <a:ea typeface="Gulim" charset="-127"/>
              </a:rPr>
              <a:t>MIT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2401448" y="4823299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>
                <a:ea typeface="Gulim" charset="-127"/>
              </a:rPr>
              <a:t>…</a:t>
            </a:r>
          </a:p>
        </p:txBody>
      </p:sp>
      <p:sp>
        <p:nvSpPr>
          <p:cNvPr id="13" name="Freeform 36"/>
          <p:cNvSpPr>
            <a:spLocks/>
          </p:cNvSpPr>
          <p:nvPr/>
        </p:nvSpPr>
        <p:spPr bwMode="auto">
          <a:xfrm rot="-1187932">
            <a:off x="3333311" y="3235798"/>
            <a:ext cx="1219200" cy="76200"/>
          </a:xfrm>
          <a:custGeom>
            <a:avLst/>
            <a:gdLst>
              <a:gd name="T0" fmla="*/ 0 w 1104"/>
              <a:gd name="T1" fmla="*/ 2147483646 h 248"/>
              <a:gd name="T2" fmla="*/ 2147483646 w 1104"/>
              <a:gd name="T3" fmla="*/ 2147483646 h 248"/>
              <a:gd name="T4" fmla="*/ 2147483646 w 1104"/>
              <a:gd name="T5" fmla="*/ 2147483646 h 248"/>
              <a:gd name="T6" fmla="*/ 0 60000 65536"/>
              <a:gd name="T7" fmla="*/ 0 60000 65536"/>
              <a:gd name="T8" fmla="*/ 0 60000 65536"/>
              <a:gd name="T9" fmla="*/ 0 w 1104"/>
              <a:gd name="T10" fmla="*/ 0 h 248"/>
              <a:gd name="T11" fmla="*/ 1104 w 1104"/>
              <a:gd name="T12" fmla="*/ 248 h 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248">
                <a:moveTo>
                  <a:pt x="0" y="248"/>
                </a:moveTo>
                <a:cubicBezTo>
                  <a:pt x="196" y="132"/>
                  <a:pt x="392" y="16"/>
                  <a:pt x="576" y="8"/>
                </a:cubicBezTo>
                <a:cubicBezTo>
                  <a:pt x="760" y="0"/>
                  <a:pt x="932" y="100"/>
                  <a:pt x="1104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37"/>
          <p:cNvSpPr>
            <a:spLocks/>
          </p:cNvSpPr>
          <p:nvPr/>
        </p:nvSpPr>
        <p:spPr bwMode="auto">
          <a:xfrm flipV="1">
            <a:off x="3331723" y="3908898"/>
            <a:ext cx="1219200" cy="76200"/>
          </a:xfrm>
          <a:custGeom>
            <a:avLst/>
            <a:gdLst>
              <a:gd name="T0" fmla="*/ 0 w 1152"/>
              <a:gd name="T1" fmla="*/ 0 h 768"/>
              <a:gd name="T2" fmla="*/ 2147483646 w 1152"/>
              <a:gd name="T3" fmla="*/ 2147483646 h 768"/>
              <a:gd name="T4" fmla="*/ 2147483646 w 1152"/>
              <a:gd name="T5" fmla="*/ 2147483646 h 768"/>
              <a:gd name="T6" fmla="*/ 0 60000 65536"/>
              <a:gd name="T7" fmla="*/ 0 60000 65536"/>
              <a:gd name="T8" fmla="*/ 0 60000 65536"/>
              <a:gd name="T9" fmla="*/ 0 w 1152"/>
              <a:gd name="T10" fmla="*/ 0 h 768"/>
              <a:gd name="T11" fmla="*/ 1152 w 1152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768">
                <a:moveTo>
                  <a:pt x="0" y="0"/>
                </a:moveTo>
                <a:cubicBezTo>
                  <a:pt x="240" y="32"/>
                  <a:pt x="480" y="64"/>
                  <a:pt x="672" y="192"/>
                </a:cubicBezTo>
                <a:cubicBezTo>
                  <a:pt x="864" y="320"/>
                  <a:pt x="1008" y="544"/>
                  <a:pt x="1152" y="7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en-US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112523" y="3299298"/>
            <a:ext cx="1371600" cy="1981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2112523" y="375649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7" name="Group 118"/>
          <p:cNvGraphicFramePr>
            <a:graphicFrameLocks noGrp="1"/>
          </p:cNvGraphicFramePr>
          <p:nvPr/>
        </p:nvGraphicFramePr>
        <p:xfrm>
          <a:off x="4550923" y="3680299"/>
          <a:ext cx="2971800" cy="481013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101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Gill Sans MT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Gill Sans MT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Gill Sans MT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Gill Sans MT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Gill Sans MT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Gill Sans MT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Text Box 119"/>
          <p:cNvSpPr txBox="1">
            <a:spLocks noChangeArrowheads="1"/>
          </p:cNvSpPr>
          <p:nvPr/>
        </p:nvSpPr>
        <p:spPr bwMode="auto">
          <a:xfrm>
            <a:off x="7675123" y="2918298"/>
            <a:ext cx="13493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PL(Stanford)</a:t>
            </a:r>
          </a:p>
        </p:txBody>
      </p:sp>
      <p:sp>
        <p:nvSpPr>
          <p:cNvPr id="19" name="Text Box 120"/>
          <p:cNvSpPr txBox="1">
            <a:spLocks noChangeArrowheads="1"/>
          </p:cNvSpPr>
          <p:nvPr/>
        </p:nvSpPr>
        <p:spPr bwMode="auto">
          <a:xfrm>
            <a:off x="7675124" y="3756498"/>
            <a:ext cx="11608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PL(UCLA)</a:t>
            </a:r>
          </a:p>
        </p:txBody>
      </p:sp>
      <p:sp>
        <p:nvSpPr>
          <p:cNvPr id="20" name="Text Box 121"/>
          <p:cNvSpPr txBox="1">
            <a:spLocks noChangeArrowheads="1"/>
          </p:cNvSpPr>
          <p:nvPr/>
        </p:nvSpPr>
        <p:spPr bwMode="auto">
          <a:xfrm>
            <a:off x="4550923" y="2308698"/>
            <a:ext cx="1272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Postings list</a:t>
            </a:r>
          </a:p>
        </p:txBody>
      </p:sp>
      <p:graphicFrame>
        <p:nvGraphicFramePr>
          <p:cNvPr id="21" name="Group 158"/>
          <p:cNvGraphicFramePr>
            <a:graphicFrameLocks noGrp="1"/>
          </p:cNvGraphicFramePr>
          <p:nvPr/>
        </p:nvGraphicFramePr>
        <p:xfrm>
          <a:off x="4550923" y="4518499"/>
          <a:ext cx="3962400" cy="481013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8101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Gill Sans MT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Gill Sans MT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Gill Sans MT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Gill Sans MT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Gill Sans MT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Gill Sans MT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Gill Sans MT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defRPr sz="2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742950" indent="-28575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6000"/>
                        <a:buFont typeface="Wingdings 3" pitchFamily="18" charset="2"/>
                        <a:defRPr sz="2100">
                          <a:solidFill>
                            <a:schemeClr val="tx2"/>
                          </a:solidFill>
                          <a:latin typeface="Gill Sans MT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CBCBC"/>
                        </a:buClr>
                        <a:buSzPct val="76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8BA2B4"/>
                        </a:buClr>
                        <a:buSzPct val="7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Text Box 159"/>
          <p:cNvSpPr txBox="1">
            <a:spLocks noChangeArrowheads="1"/>
          </p:cNvSpPr>
          <p:nvPr/>
        </p:nvSpPr>
        <p:spPr bwMode="auto">
          <a:xfrm>
            <a:off x="8589524" y="4594698"/>
            <a:ext cx="9428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PL(MIT)</a:t>
            </a:r>
          </a:p>
        </p:txBody>
      </p:sp>
      <p:sp>
        <p:nvSpPr>
          <p:cNvPr id="23" name="Freeform 37"/>
          <p:cNvSpPr>
            <a:spLocks/>
          </p:cNvSpPr>
          <p:nvPr/>
        </p:nvSpPr>
        <p:spPr bwMode="auto">
          <a:xfrm>
            <a:off x="3331723" y="4518498"/>
            <a:ext cx="1219200" cy="228600"/>
          </a:xfrm>
          <a:custGeom>
            <a:avLst/>
            <a:gdLst>
              <a:gd name="T0" fmla="*/ 0 w 1152"/>
              <a:gd name="T1" fmla="*/ 0 h 768"/>
              <a:gd name="T2" fmla="*/ 2147483646 w 1152"/>
              <a:gd name="T3" fmla="*/ 2147483646 h 768"/>
              <a:gd name="T4" fmla="*/ 2147483646 w 1152"/>
              <a:gd name="T5" fmla="*/ 2147483646 h 768"/>
              <a:gd name="T6" fmla="*/ 0 60000 65536"/>
              <a:gd name="T7" fmla="*/ 0 60000 65536"/>
              <a:gd name="T8" fmla="*/ 0 60000 65536"/>
              <a:gd name="T9" fmla="*/ 0 w 1152"/>
              <a:gd name="T10" fmla="*/ 0 h 768"/>
              <a:gd name="T11" fmla="*/ 1152 w 1152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768">
                <a:moveTo>
                  <a:pt x="0" y="0"/>
                </a:moveTo>
                <a:cubicBezTo>
                  <a:pt x="240" y="32"/>
                  <a:pt x="480" y="64"/>
                  <a:pt x="672" y="192"/>
                </a:cubicBezTo>
                <a:cubicBezTo>
                  <a:pt x="864" y="320"/>
                  <a:pt x="1008" y="544"/>
                  <a:pt x="1152" y="7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81F5F-6208-5646-8744-1B09550D6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18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of Search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Extremely intuitive: matches with “how we think”</a:t>
            </a:r>
          </a:p>
          <a:p>
            <a:r>
              <a:rPr lang="en-US" dirty="0"/>
              <a:t>Nothing to “learn”</a:t>
            </a:r>
          </a:p>
          <a:p>
            <a:pPr lvl="1"/>
            <a:r>
              <a:rPr lang="en-US" dirty="0"/>
              <a:t>Think about other “human-computer interfaces”: C, Java, SQL, HTML, GUI, </a:t>
            </a:r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Enormously successful</a:t>
            </a:r>
          </a:p>
          <a:p>
            <a:pPr lvl="1"/>
            <a:r>
              <a:rPr lang="en-US" dirty="0"/>
              <a:t>Made the Web useful practically for everyone with Internet access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6892-6748-DB4C-92BA-0197F6B73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4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can a computer figure out what pages are “relevant”?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Both queries and data are fuzzy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Unstructured text and natural-language query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What documents are good matches for a query?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Computers do not “understand” the documents or the queries</a:t>
            </a:r>
            <a:endParaRPr lang="en-US" dirty="0"/>
          </a:p>
          <a:p>
            <a:r>
              <a:rPr lang="en-US" dirty="0"/>
              <a:t>Fundamentally, isn’t relevance a </a:t>
            </a:r>
            <a:r>
              <a:rPr lang="en-US" i="1" dirty="0"/>
              <a:t>subjective</a:t>
            </a:r>
            <a:r>
              <a:rPr lang="en-US" dirty="0"/>
              <a:t> notion?</a:t>
            </a:r>
          </a:p>
          <a:p>
            <a:pPr lvl="1"/>
            <a:r>
              <a:rPr lang="en-US" dirty="0"/>
              <a:t>Is my home page relevant to “handsome man”?</a:t>
            </a:r>
          </a:p>
          <a:p>
            <a:pPr lvl="1"/>
            <a:r>
              <a:rPr lang="en-US" dirty="0" err="1"/>
              <a:t>AskArturo.com</a:t>
            </a:r>
            <a:endParaRPr lang="en-US" dirty="0"/>
          </a:p>
          <a:p>
            <a:r>
              <a:rPr lang="en-US" dirty="0"/>
              <a:t>We need a </a:t>
            </a:r>
            <a:r>
              <a:rPr lang="en-US" i="1" dirty="0"/>
              <a:t>formal definition</a:t>
            </a:r>
            <a:r>
              <a:rPr lang="en-US" dirty="0"/>
              <a:t> of our “search problem” to have any hope of building a system that does this</a:t>
            </a:r>
          </a:p>
          <a:p>
            <a:pPr lvl="1"/>
            <a:r>
              <a:rPr lang="en-US" dirty="0"/>
              <a:t>How can we formalize our problem?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14A47A-E86E-5B49-A044-F4E0E15A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4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Information-Retrieval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en-US" dirty="0">
                    <a:ea typeface="ＭＳ Ｐゴシック" charset="-128"/>
                  </a:rPr>
                  <a:t>Data source: a set of text documents</a:t>
                </a:r>
              </a:p>
              <a:p>
                <a:pPr lvl="1"/>
                <a:r>
                  <a:rPr lang="en-US" altLang="en-US" b="0" dirty="0">
                    <a:ea typeface="ＭＳ Ｐゴシック" charset="-128"/>
                  </a:rPr>
                  <a:t>Vocabulary (= lexicon):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</a:rPr>
                      <m:t>𝑉</m:t>
                    </m:r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charset="0"/>
                                <a:ea typeface="ＭＳ Ｐゴシック" charset="-128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charset="0"/>
                                <a:ea typeface="ＭＳ Ｐゴシック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b="0" i="1" smtClean="0">
                            <a:latin typeface="Cambria Math" charset="0"/>
                            <a:ea typeface="ＭＳ Ｐゴシック" charset="-128"/>
                          </a:rPr>
                          <m:t>, </m:t>
                        </m:r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charset="0"/>
                                <a:ea typeface="ＭＳ Ｐゴシック" charset="-128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charset="0"/>
                                <a:ea typeface="ＭＳ Ｐゴシック" charset="-128"/>
                              </a:rPr>
                              <m:t>2</m:t>
                            </m:r>
                          </m:sub>
                        </m:sSub>
                        <m:r>
                          <a:rPr lang="en-US" altLang="en-US" b="0" i="1" smtClean="0">
                            <a:latin typeface="Cambria Math" charset="0"/>
                            <a:ea typeface="ＭＳ Ｐゴシック" charset="-128"/>
                          </a:rPr>
                          <m:t>, …</m:t>
                        </m:r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charset="0"/>
                                <a:ea typeface="ＭＳ Ｐゴシック" charset="-128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charset="0"/>
                                <a:ea typeface="ＭＳ Ｐゴシック" charset="-128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endParaRPr lang="en-US" altLang="en-US" b="0" dirty="0">
                  <a:ea typeface="ＭＳ Ｐゴシック" charset="-128"/>
                </a:endParaRPr>
              </a:p>
              <a:p>
                <a:pPr lvl="1"/>
                <a:r>
                  <a:rPr lang="en-US" altLang="en-US" dirty="0">
                    <a:ea typeface="ＭＳ Ｐゴシック" charset="-128"/>
                  </a:rPr>
                  <a:t>Document: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charset="0"/>
                            <a:ea typeface="ＭＳ Ｐゴシック" charset="-128"/>
                          </a:rPr>
                          <m:t>𝑑</m:t>
                        </m:r>
                      </m:e>
                      <m:sub>
                        <m:r>
                          <a:rPr lang="en-US" altLang="en-US" b="0" i="1" smtClean="0">
                            <a:latin typeface="Cambria Math" charset="0"/>
                            <a:ea typeface="ＭＳ Ｐゴシック" charset="-128"/>
                          </a:rPr>
                          <m:t>𝑖</m:t>
                        </m:r>
                      </m:sub>
                    </m:sSub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</a:rPr>
                      <m:t>=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charset="0"/>
                            <a:ea typeface="ＭＳ Ｐゴシック" charset="-128"/>
                          </a:rPr>
                          <m:t>𝑤</m:t>
                        </m:r>
                      </m:e>
                      <m:sub>
                        <m:r>
                          <a:rPr lang="en-US" altLang="en-US" b="0" i="1" smtClean="0">
                            <a:latin typeface="Cambria Math" charset="0"/>
                            <a:ea typeface="ＭＳ Ｐゴシック" charset="-128"/>
                          </a:rPr>
                          <m:t>𝑖</m:t>
                        </m:r>
                        <m:r>
                          <a:rPr lang="en-US" altLang="en-US" b="0" i="1" smtClean="0">
                            <a:latin typeface="Cambria Math" charset="0"/>
                            <a:ea typeface="ＭＳ Ｐゴシック" charset="-128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</a:rPr>
                      <m:t>, 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charset="0"/>
                            <a:ea typeface="ＭＳ Ｐゴシック" charset="-128"/>
                          </a:rPr>
                          <m:t>𝑤</m:t>
                        </m:r>
                      </m:e>
                      <m:sub>
                        <m:r>
                          <a:rPr lang="en-US" altLang="en-US" b="0" i="1" smtClean="0">
                            <a:latin typeface="Cambria Math" charset="0"/>
                            <a:ea typeface="ＭＳ Ｐゴシック" charset="-128"/>
                          </a:rPr>
                          <m:t>𝑖</m:t>
                        </m:r>
                        <m:r>
                          <a:rPr lang="en-US" altLang="en-US" b="0" i="1" smtClean="0">
                            <a:latin typeface="Cambria Math" charset="0"/>
                            <a:ea typeface="ＭＳ Ｐゴシック" charset="-128"/>
                          </a:rPr>
                          <m:t>2</m:t>
                        </m:r>
                      </m:sub>
                    </m:sSub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</a:rPr>
                      <m:t>, …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charset="0"/>
                            <a:ea typeface="ＭＳ Ｐゴシック" charset="-128"/>
                          </a:rPr>
                          <m:t>𝑤</m:t>
                        </m:r>
                      </m:e>
                      <m:sub>
                        <m:r>
                          <a:rPr lang="en-US" altLang="en-US" b="0" i="1" smtClean="0">
                            <a:latin typeface="Cambria Math" charset="0"/>
                            <a:ea typeface="ＭＳ Ｐゴシック" charset="-128"/>
                          </a:rPr>
                          <m:t>𝑖</m:t>
                        </m:r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charset="0"/>
                                <a:ea typeface="ＭＳ Ｐゴシック" charset="-128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charset="0"/>
                                <a:ea typeface="ＭＳ Ｐゴシック" charset="-128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</a:rPr>
                      <m:t> </m:t>
                    </m:r>
                  </m:oMath>
                </a14:m>
                <a:endParaRPr lang="en-US" altLang="en-US" b="0" dirty="0">
                  <a:ea typeface="ＭＳ Ｐゴシック" charset="-128"/>
                </a:endParaRPr>
              </a:p>
              <a:p>
                <a:pPr lvl="1"/>
                <a:r>
                  <a:rPr lang="en-US" altLang="en-US" dirty="0">
                    <a:ea typeface="ＭＳ Ｐゴシック" charset="-128"/>
                  </a:rPr>
                  <a:t>Collection (= corpus):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</a:rPr>
                      <m:t>𝐶</m:t>
                    </m:r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</a:rPr>
                      <m:t>={ 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charset="0"/>
                            <a:ea typeface="ＭＳ Ｐゴシック" charset="-128"/>
                          </a:rPr>
                          <m:t>𝑑</m:t>
                        </m:r>
                      </m:e>
                      <m:sub>
                        <m:r>
                          <a:rPr lang="en-US" altLang="en-US" b="0" i="1" smtClean="0">
                            <a:latin typeface="Cambria Math" charset="0"/>
                            <a:ea typeface="ＭＳ Ｐゴシック" charset="-128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</a:rPr>
                      <m:t>,…, 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charset="0"/>
                            <a:ea typeface="ＭＳ Ｐゴシック" charset="-128"/>
                          </a:rPr>
                          <m:t>𝑑</m:t>
                        </m:r>
                      </m:e>
                      <m:sub>
                        <m:r>
                          <a:rPr lang="en-US" altLang="en-US" b="0" i="1" smtClean="0">
                            <a:latin typeface="Cambria Math" charset="0"/>
                            <a:ea typeface="ＭＳ Ｐゴシック" charset="-128"/>
                          </a:rPr>
                          <m:t>𝑁</m:t>
                        </m:r>
                      </m:sub>
                    </m:sSub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</a:rPr>
                      <m:t> }</m:t>
                    </m:r>
                  </m:oMath>
                </a14:m>
                <a:endParaRPr lang="en-US" altLang="en-US" dirty="0">
                  <a:ea typeface="ＭＳ Ｐゴシック" charset="-128"/>
                </a:endParaRPr>
              </a:p>
              <a:p>
                <a:r>
                  <a:rPr lang="en-US" altLang="en-US" dirty="0">
                    <a:ea typeface="ＭＳ Ｐゴシック" charset="-128"/>
                  </a:rPr>
                  <a:t>Query: a sequence of words</a:t>
                </a:r>
              </a:p>
              <a:p>
                <a:pPr lvl="1"/>
                <a:r>
                  <a:rPr lang="en-US" altLang="en-US" dirty="0">
                    <a:ea typeface="ＭＳ Ｐゴシック" charset="-128"/>
                  </a:rPr>
                  <a:t>Query: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</a:rPr>
                      <m:t>𝑞</m:t>
                    </m:r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</a:rPr>
                      <m:t>=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charset="0"/>
                            <a:ea typeface="ＭＳ Ｐゴシック" charset="-128"/>
                          </a:rPr>
                          <m:t>𝑤</m:t>
                        </m:r>
                      </m:e>
                      <m:sub>
                        <m:r>
                          <a:rPr lang="en-US" altLang="en-US" b="0" i="1" smtClean="0">
                            <a:latin typeface="Cambria Math" charset="0"/>
                            <a:ea typeface="ＭＳ Ｐゴシック" charset="-128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</a:rPr>
                      <m:t>,…, 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charset="0"/>
                            <a:ea typeface="ＭＳ Ｐゴシック" charset="-128"/>
                          </a:rPr>
                          <m:t>𝑤</m:t>
                        </m:r>
                      </m:e>
                      <m:sub>
                        <m:r>
                          <a:rPr lang="en-US" altLang="en-US" b="0" i="1" smtClean="0">
                            <a:latin typeface="Cambria Math" charset="0"/>
                            <a:ea typeface="ＭＳ Ｐゴシック" charset="-128"/>
                          </a:rPr>
                          <m:t>𝑙</m:t>
                        </m:r>
                      </m:sub>
                    </m:sSub>
                  </m:oMath>
                </a14:m>
                <a:endParaRPr lang="en-US" altLang="en-US" dirty="0">
                  <a:ea typeface="ＭＳ Ｐゴシック" charset="-128"/>
                </a:endParaRPr>
              </a:p>
              <a:p>
                <a:r>
                  <a:rPr lang="en-US" altLang="en-US" dirty="0">
                    <a:ea typeface="ＭＳ Ｐゴシック" charset="-128"/>
                  </a:rPr>
                  <a:t>Output: a set of documents</a:t>
                </a:r>
              </a:p>
              <a:p>
                <a:pPr lvl="1"/>
                <a:r>
                  <a:rPr lang="en-US" altLang="en-US" dirty="0">
                    <a:ea typeface="ＭＳ Ｐゴシック" charset="-128"/>
                  </a:rPr>
                  <a:t>Set of “relevant” documents: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</a:rPr>
                      <m:t>𝑅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charset="0"/>
                            <a:ea typeface="ＭＳ Ｐゴシック" charset="-128"/>
                          </a:rPr>
                          <m:t>𝑞</m:t>
                        </m:r>
                      </m:e>
                    </m:d>
                    <m:r>
                      <a:rPr lang="en-US" altLang="en-US" i="1" smtClean="0">
                        <a:latin typeface="Cambria Math" charset="0"/>
                        <a:ea typeface="ＭＳ Ｐゴシック" charset="-128"/>
                        <a:cs typeface="Cambria Math" charset="0"/>
                      </a:rPr>
                      <m:t>⊆</m:t>
                    </m:r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  <a:cs typeface="Cambria Math" charset="0"/>
                      </a:rPr>
                      <m:t>𝐶</m:t>
                    </m:r>
                  </m:oMath>
                </a14:m>
                <a:endParaRPr lang="en-US" altLang="en-US" b="0" dirty="0">
                  <a:ea typeface="ＭＳ Ｐゴシック" charset="-128"/>
                  <a:cs typeface="Cambria Math" charset="0"/>
                </a:endParaRPr>
              </a:p>
              <a:p>
                <a:pPr lvl="1"/>
                <a:r>
                  <a:rPr lang="en-US" altLang="en-US" b="0" dirty="0">
                    <a:ea typeface="ＭＳ Ｐゴシック" charset="-128"/>
                    <a:cs typeface="Cambria Math" charset="0"/>
                  </a:rPr>
                  <a:t>Document set returned by the system: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𝑅</m:t>
                    </m:r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</a:rPr>
                      <m:t>′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charset="0"/>
                            <a:ea typeface="ＭＳ Ｐゴシック" charset="-128"/>
                          </a:rPr>
                          <m:t>𝑞</m:t>
                        </m:r>
                      </m:e>
                    </m:d>
                    <m:r>
                      <a:rPr lang="en-US" altLang="en-US" i="1">
                        <a:latin typeface="Cambria Math" charset="0"/>
                        <a:ea typeface="ＭＳ Ｐゴシック" charset="-128"/>
                        <a:cs typeface="Cambria Math" charset="0"/>
                      </a:rPr>
                      <m:t>⊆</m:t>
                    </m:r>
                    <m:r>
                      <a:rPr lang="en-US" altLang="en-US" i="1">
                        <a:latin typeface="Cambria Math" charset="0"/>
                        <a:ea typeface="ＭＳ Ｐゴシック" charset="-128"/>
                        <a:cs typeface="Cambria Math" charset="0"/>
                      </a:rPr>
                      <m:t>𝐶</m:t>
                    </m:r>
                  </m:oMath>
                </a14:m>
                <a:endParaRPr lang="en-US" altLang="en-US" dirty="0">
                  <a:ea typeface="ＭＳ Ｐゴシック" charset="-128"/>
                  <a:cs typeface="Cambria Math" charset="0"/>
                </a:endParaRPr>
              </a:p>
              <a:p>
                <a:r>
                  <a:rPr lang="en-US" altLang="en-US" b="0" dirty="0">
                    <a:ea typeface="ＭＳ Ｐゴシック" charset="-128"/>
                    <a:cs typeface="Cambria Math" charset="0"/>
                  </a:rPr>
                  <a:t>We want to make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𝑅</m:t>
                    </m:r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′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charset="0"/>
                            <a:ea typeface="ＭＳ Ｐゴシック" charset="-128"/>
                          </a:rPr>
                          <m:t>𝑞</m:t>
                        </m:r>
                      </m:e>
                    </m:d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 </m:t>
                    </m:r>
                  </m:oMath>
                </a14:m>
                <a:r>
                  <a:rPr lang="en-US" altLang="en-US" b="0" dirty="0">
                    <a:ea typeface="ＭＳ Ｐゴシック" charset="-128"/>
                    <a:cs typeface="Cambria Math" charset="0"/>
                  </a:rPr>
                  <a:t>as close to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𝑅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charset="0"/>
                            <a:ea typeface="ＭＳ Ｐゴシック" charset="-128"/>
                          </a:rPr>
                          <m:t>𝑞</m:t>
                        </m:r>
                      </m:e>
                    </m:d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 </m:t>
                    </m:r>
                  </m:oMath>
                </a14:m>
                <a:r>
                  <a:rPr lang="en-US" altLang="en-US" b="0" dirty="0">
                    <a:ea typeface="ＭＳ Ｐゴシック" charset="-128"/>
                    <a:cs typeface="Cambria Math" charset="0"/>
                  </a:rPr>
                  <a:t>as possible</a:t>
                </a:r>
              </a:p>
              <a:p>
                <a:pPr lvl="1"/>
                <a:endParaRPr lang="en-US" altLang="en-US" dirty="0">
                  <a:ea typeface="ＭＳ Ｐゴシック" charset="-128"/>
                </a:endParaRPr>
              </a:p>
              <a:p>
                <a:endParaRPr lang="en-US" altLang="en-US" dirty="0">
                  <a:ea typeface="ＭＳ Ｐゴシック" charset="-12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8168D8-2C3D-F046-87A7-C9840DA38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30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“close” mean?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</a:rPr>
                      <m:t>𝑅</m:t>
                    </m:r>
                  </m:oMath>
                </a14:m>
                <a:r>
                  <a:rPr lang="en-US" altLang="en-US" dirty="0">
                    <a:ea typeface="ＭＳ Ｐゴシック" charset="-128"/>
                  </a:rPr>
                  <a:t>: set of “relevant” document</a:t>
                </a:r>
                <a:br>
                  <a:rPr lang="en-US" altLang="en-US" dirty="0">
                    <a:ea typeface="ＭＳ Ｐゴシック" charset="-128"/>
                  </a:rPr>
                </a:b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𝑅</m:t>
                    </m:r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</a:rPr>
                      <m:t>′</m:t>
                    </m:r>
                  </m:oMath>
                </a14:m>
                <a:r>
                  <a:rPr lang="en-US" altLang="en-US" dirty="0">
                    <a:ea typeface="ＭＳ Ｐゴシック" charset="-128"/>
                  </a:rPr>
                  <a:t>: set of documents returned by the system</a:t>
                </a:r>
              </a:p>
              <a:p>
                <a:r>
                  <a:rPr lang="en-US" altLang="en-US" dirty="0">
                    <a:ea typeface="ＭＳ Ｐゴシック" charset="-128"/>
                  </a:rPr>
                  <a:t>Precision</a:t>
                </a:r>
              </a:p>
              <a:p>
                <a:pPr lvl="1"/>
                <a:r>
                  <a:rPr lang="en-US" altLang="en-US" dirty="0">
                    <a:ea typeface="ＭＳ Ｐゴシック" charset="-128"/>
                  </a:rPr>
                  <a:t>Among the pages returned, what fraction is relevant?</a:t>
                </a:r>
              </a:p>
              <a:p>
                <a:pPr lvl="1"/>
                <a:r>
                  <a:rPr lang="en-US" altLang="en-US" dirty="0">
                    <a:ea typeface="ＭＳ Ｐゴシック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</a:rPr>
                      <m:t>𝑃</m:t>
                    </m:r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</a:rPr>
                      <m:t>= </m:t>
                    </m:r>
                    <m:f>
                      <m:fPr>
                        <m:ctrlPr>
                          <a:rPr lang="mr-IN" altLang="en-US" b="0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hr-HR" altLang="en-US" b="0" i="1" smtClean="0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dPr>
                          <m:e>
                            <m:r>
                              <a:rPr lang="en-US" altLang="en-US" b="0" i="1" smtClean="0">
                                <a:latin typeface="Cambria Math" charset="0"/>
                                <a:ea typeface="ＭＳ Ｐゴシック" charset="-128"/>
                              </a:rPr>
                              <m:t>𝑅</m:t>
                            </m:r>
                            <m:r>
                              <a:rPr lang="en-US" alt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∩</m:t>
                            </m:r>
                            <m:r>
                              <a:rPr lang="en-US" alt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𝑅</m:t>
                            </m:r>
                            <m:r>
                              <a:rPr lang="en-US" alt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′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hr-HR" altLang="en-US" b="0" i="1" smtClean="0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dPr>
                          <m:e>
                            <m:r>
                              <a:rPr lang="en-US" altLang="en-US" b="0" i="1" smtClean="0">
                                <a:latin typeface="Cambria Math" charset="0"/>
                                <a:ea typeface="ＭＳ Ｐゴシック" charset="-128"/>
                              </a:rPr>
                              <m:t>𝑅</m:t>
                            </m:r>
                            <m:r>
                              <a:rPr lang="en-US" altLang="en-US" b="0" i="1" smtClean="0">
                                <a:latin typeface="Cambria Math" charset="0"/>
                                <a:ea typeface="ＭＳ Ｐゴシック" charset="-128"/>
                              </a:rPr>
                              <m:t>′</m:t>
                            </m:r>
                          </m:e>
                        </m:d>
                      </m:den>
                    </m:f>
                  </m:oMath>
                </a14:m>
                <a:endParaRPr lang="en-US" altLang="en-US" dirty="0">
                  <a:ea typeface="ＭＳ Ｐゴシック" charset="-128"/>
                </a:endParaRPr>
              </a:p>
              <a:p>
                <a:r>
                  <a:rPr lang="en-US" altLang="en-US" dirty="0">
                    <a:ea typeface="ＭＳ Ｐゴシック" charset="-128"/>
                  </a:rPr>
                  <a:t>Recall</a:t>
                </a:r>
              </a:p>
              <a:p>
                <a:pPr lvl="1"/>
                <a:r>
                  <a:rPr lang="en-US" altLang="en-US" dirty="0">
                    <a:ea typeface="ＭＳ Ｐゴシック" charset="-128"/>
                  </a:rPr>
                  <a:t>Among the relevant pages, what fraction is returned?</a:t>
                </a:r>
              </a:p>
              <a:p>
                <a:pPr lvl="1"/>
                <a:r>
                  <a:rPr lang="en-US" altLang="en-US" dirty="0">
                    <a:ea typeface="ＭＳ Ｐゴシック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</a:rPr>
                      <m:t>𝑅</m:t>
                    </m:r>
                    <m:r>
                      <a:rPr lang="en-US" altLang="en-US" i="1">
                        <a:latin typeface="Cambria Math" charset="0"/>
                        <a:ea typeface="ＭＳ Ｐゴシック" charset="-128"/>
                      </a:rPr>
                      <m:t>= </m:t>
                    </m:r>
                    <m:f>
                      <m:fPr>
                        <m:ctrlPr>
                          <a:rPr lang="mr-IN" altLang="en-US" i="1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hr-HR" altLang="en-US" i="1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latin typeface="Cambria Math" charset="0"/>
                                <a:ea typeface="ＭＳ Ｐゴシック" charset="-128"/>
                              </a:rPr>
                              <m:t>𝑅</m:t>
                            </m:r>
                            <m:r>
                              <a:rPr lang="en-US" alt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∩</m:t>
                            </m:r>
                            <m:r>
                              <a:rPr lang="en-US" alt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𝑅</m:t>
                            </m:r>
                            <m:r>
                              <a:rPr lang="en-US" alt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′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hr-HR" altLang="en-US" i="1">
                                <a:latin typeface="Cambria Math" panose="02040503050406030204" pitchFamily="18" charset="0"/>
                                <a:ea typeface="ＭＳ Ｐゴシック" charset="-128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latin typeface="Cambria Math" charset="0"/>
                                <a:ea typeface="ＭＳ Ｐゴシック" charset="-128"/>
                              </a:rPr>
                              <m:t>𝑅</m:t>
                            </m:r>
                          </m:e>
                        </m:d>
                      </m:den>
                    </m:f>
                  </m:oMath>
                </a14:m>
                <a:endParaRPr lang="en-US" altLang="en-US" dirty="0">
                  <a:ea typeface="ＭＳ Ｐゴシック" charset="-12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5D6028-4F52-D747-BBB1-1C1E49CFA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2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Precision and Recall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altLang="en-US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charset="0"/>
                            <a:ea typeface="ＭＳ Ｐゴシック" charset="-128"/>
                          </a:rPr>
                          <m:t>𝑅</m:t>
                        </m:r>
                      </m:e>
                    </m:d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a:rPr lang="en-US" b="0" i="1" dirty="0" smtClean="0">
                        <a:latin typeface="Cambria Math" charset="0"/>
                      </a:rPr>
                      <m:t>5,  </m:t>
                    </m:r>
                    <m:d>
                      <m:dPr>
                        <m:begChr m:val="|"/>
                        <m:endChr m:val="|"/>
                        <m:ctrlPr>
                          <a:rPr lang="hr-HR" altLang="en-US" i="1" smtClean="0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𝑅</m:t>
                        </m:r>
                        <m:r>
                          <a:rPr lang="en-US" alt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/>
                  <a:t>=10,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altLang="en-US" i="1">
                            <a:latin typeface="Cambria Math" panose="02040503050406030204" pitchFamily="18" charset="0"/>
                            <a:ea typeface="ＭＳ Ｐゴシック" charset="-128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charset="0"/>
                            <a:ea typeface="ＭＳ Ｐゴシック" charset="-128"/>
                          </a:rPr>
                          <m:t>𝑅</m:t>
                        </m:r>
                        <m:r>
                          <a:rPr lang="en-US" alt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∩</m:t>
                        </m:r>
                        <m:r>
                          <a:rPr lang="en-US" alt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𝑅</m:t>
                        </m:r>
                        <m:r>
                          <a:rPr lang="en-US" alt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/>
                  <a:t>=3. What is precision and recall?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18C3D2-4901-E94F-8627-7E55A02CA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41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AA537-D7F0-B742-954D-4A8C54083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Precision-Recall Trade Off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1B9CA-7525-3040-8442-B2C383D6A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Q: What is the easiest way to maximize recall?</a:t>
            </a:r>
          </a:p>
          <a:p>
            <a:r>
              <a:rPr lang="en-US" dirty="0"/>
              <a:t>Q: What is the easiest way to maximize precision?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D10E1-3C2A-A849-937C-FD933D68F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2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Precision-Recall Trade 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75300" cy="4351338"/>
          </a:xfrm>
        </p:spPr>
        <p:txBody>
          <a:bodyPr/>
          <a:lstStyle/>
          <a:p>
            <a:r>
              <a:rPr lang="en-US" dirty="0"/>
              <a:t>Return more documents</a:t>
            </a:r>
          </a:p>
          <a:p>
            <a:pPr lvl="1">
              <a:buFont typeface="LucidaGrande" charset="0"/>
              <a:buChar char="→"/>
            </a:pPr>
            <a:r>
              <a:rPr lang="en-US" dirty="0"/>
              <a:t> Higher recall</a:t>
            </a:r>
          </a:p>
          <a:p>
            <a:pPr lvl="1">
              <a:buFont typeface="LucidaGrande" charset="0"/>
              <a:buChar char="→"/>
            </a:pPr>
            <a:r>
              <a:rPr lang="en-US" dirty="0"/>
              <a:t> Lower precision</a:t>
            </a:r>
          </a:p>
          <a:p>
            <a:pPr>
              <a:buFont typeface="Arial" charset="0"/>
              <a:buChar char="•"/>
            </a:pPr>
            <a:r>
              <a:rPr lang="en-US" dirty="0"/>
              <a:t>Depending on our setting, we get a curve of precision and recall</a:t>
            </a:r>
          </a:p>
          <a:p>
            <a:pPr>
              <a:buFont typeface="Arial" charset="0"/>
              <a:buChar char="•"/>
            </a:pPr>
            <a:r>
              <a:rPr lang="en-US" dirty="0"/>
              <a:t>Q: Which algorithm is better?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0" y="1753394"/>
            <a:ext cx="4940300" cy="44958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72834-836E-694F-B4D0-A5D3D90E3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0BAF-B14D-FA4F-818A-079D73CDB5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9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1332</Words>
  <Application>Microsoft Macintosh PowerPoint</Application>
  <PresentationFormat>Widescreen</PresentationFormat>
  <Paragraphs>209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Gill Sans MT</vt:lpstr>
      <vt:lpstr>LucidaGrande</vt:lpstr>
      <vt:lpstr>Office Theme</vt:lpstr>
      <vt:lpstr>CS246: Information Retrieval</vt:lpstr>
      <vt:lpstr>Web Search</vt:lpstr>
      <vt:lpstr>Power of Search </vt:lpstr>
      <vt:lpstr>Challenge</vt:lpstr>
      <vt:lpstr>Information-Retrieval Problem</vt:lpstr>
      <vt:lpstr>What does “close” mean?</vt:lpstr>
      <vt:lpstr>Evaluation: Precision and Recall</vt:lpstr>
      <vt:lpstr>Precision-Recall Trade Off</vt:lpstr>
      <vt:lpstr>Precision-Recall Trade Off</vt:lpstr>
      <vt:lpstr>F1 Score</vt:lpstr>
      <vt:lpstr>Where to Get Relevant Pages R?</vt:lpstr>
      <vt:lpstr>Back to IR Problem</vt:lpstr>
      <vt:lpstr>IR as a Decision Problem</vt:lpstr>
      <vt:lpstr>IR Problem: Ideal Solution</vt:lpstr>
      <vt:lpstr>NLP Pipeline</vt:lpstr>
      <vt:lpstr>NLP: How Well Can We Do It?</vt:lpstr>
      <vt:lpstr>NLP: Current State of Art</vt:lpstr>
      <vt:lpstr>Need for an “IR Model”</vt:lpstr>
      <vt:lpstr>Simplifying Assumption: Bag of Words</vt:lpstr>
      <vt:lpstr>Simplifying Assumption: Boolean Model</vt:lpstr>
      <vt:lpstr>Inverted Index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CS246: Basic Text Retrieval</dc:title>
  <dc:creator>Junghoo Cho</dc:creator>
  <cp:lastModifiedBy>Junghoo Cho</cp:lastModifiedBy>
  <cp:revision>168</cp:revision>
  <dcterms:created xsi:type="dcterms:W3CDTF">2017-10-05T14:51:42Z</dcterms:created>
  <dcterms:modified xsi:type="dcterms:W3CDTF">2020-10-14T16:55:41Z</dcterms:modified>
</cp:coreProperties>
</file>